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4" r:id="rId5"/>
    <p:sldId id="270" r:id="rId6"/>
    <p:sldId id="265" r:id="rId7"/>
    <p:sldId id="268" r:id="rId8"/>
    <p:sldId id="258" r:id="rId9"/>
    <p:sldId id="259" r:id="rId10"/>
    <p:sldId id="260" r:id="rId11"/>
    <p:sldId id="261" r:id="rId12"/>
    <p:sldId id="262" r:id="rId13"/>
    <p:sldId id="269" r:id="rId14"/>
    <p:sldId id="271" r:id="rId15"/>
    <p:sldId id="273" r:id="rId16"/>
    <p:sldId id="274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E7D2D6-4E50-8229-70D9-F4E843617A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4D0DA74-1868-B3E9-FB9A-ADFBB2C410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50F287-CAAA-AE10-C715-2B0DE8142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C70D-03A3-4EC9-9B42-85A52D5DE7EC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4A90A4-5740-C52E-0BDC-5755B2E0C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CCC989-D782-6FB5-2FF2-756A89058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DBA2-A1CE-4653-9587-48FE96426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227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4879FD-DF04-99F2-59F8-291B5F21F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94E7CC6-A8D3-C107-BC88-8311869CCC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7DA482-4CF1-763F-8CF9-5B4610C3A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C70D-03A3-4EC9-9B42-85A52D5DE7EC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9B083A-E208-F539-E588-EDE11948A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575A11-4C3A-4902-D0DE-CF5ECA9FB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DBA2-A1CE-4653-9587-48FE96426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656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05B4D66-6659-E39D-ED33-5E0D1DFAC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D3C4135-5384-CA04-0F25-8C0B4BF1EB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964232-7A21-3451-948C-97AE8DBE4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C70D-03A3-4EC9-9B42-85A52D5DE7EC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42D987-EB25-B003-F6F3-BDD264F43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E86031-9402-6093-0E2A-C8DA045AF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DBA2-A1CE-4653-9587-48FE96426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509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D1FE7E-63B2-0C46-0818-C73165B51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A91F3A-93AA-E9EE-B640-03505DA6A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31D51E-5A60-4EB3-F8AB-F1CCC280A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C70D-03A3-4EC9-9B42-85A52D5DE7EC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210CBC-3E0F-E6EE-9DCB-B23A70764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978B75-1DE2-36E4-6C83-AD55AAC1A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DBA2-A1CE-4653-9587-48FE96426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070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419BC9-96F8-06E0-D8AA-42535A81E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E8B56C-C051-F5B1-C3A6-A3427CCD78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FBD3FC-D46B-5188-4314-9C63B72EB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C70D-03A3-4EC9-9B42-85A52D5DE7EC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01B215-0520-E7BC-3481-39DF72CEB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540351-0EBC-7C07-9A29-BBB108B1B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DBA2-A1CE-4653-9587-48FE96426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73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9C4F25-40B5-A6AC-D866-C633EF543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2029F4-EDDB-1294-F175-FCEF659252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3ADC998-0128-B3C7-7FE6-DF9A0E02B6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43AEF59-F579-FD99-7F8D-620B06349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C70D-03A3-4EC9-9B42-85A52D5DE7EC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2E1DBFB-8A9D-26F3-AA47-20850A2D3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7B72BCA-5697-5985-479A-123FE16C7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DBA2-A1CE-4653-9587-48FE96426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197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A0D7EA-0515-BAA7-DEA9-F0DFB6DAD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752680-EF75-3725-3421-CBA0F3184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BB3306-E0E6-1664-EB27-E0DDC058D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3471F2F-7A53-54F0-42D6-9B0203A084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F6E817-75CA-2BC4-799C-D11FE86C76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D5F4FF7-A8DD-95C2-579B-3ED7E8EE2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C70D-03A3-4EC9-9B42-85A52D5DE7EC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9C78F80-7374-DE14-48A2-13379AE5D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6212614-F5D2-153F-15D3-62A1FF832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DBA2-A1CE-4653-9587-48FE96426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356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247A10-3A22-414F-747F-D0A507AEE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CD6AA85-A1B4-B7FB-380D-D42C732F1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C70D-03A3-4EC9-9B42-85A52D5DE7EC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E315120-ED96-FDFE-7017-D75C08E2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2EAE112-6111-8373-4D6C-E50193B7B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DBA2-A1CE-4653-9587-48FE96426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804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F4F4A5E-706B-B371-9229-570660CEC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C70D-03A3-4EC9-9B42-85A52D5DE7EC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C021057-EA47-3CFD-0FC6-58DB66ABA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62BC67E-283E-E8B6-92ED-FA3B5B889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DBA2-A1CE-4653-9587-48FE96426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17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A257A3-1BE9-C290-5A23-34AD284B7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F138A7-6E6A-B29C-668C-9FAC152EB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14966CB-41B2-66B7-3184-143C39A712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14D7AD7-B17A-4808-ED80-EC1BE4817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C70D-03A3-4EC9-9B42-85A52D5DE7EC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301E2BE-75AE-110C-0A27-135B67999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87563DC-D830-A3A0-EAF6-440CA9034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DBA2-A1CE-4653-9587-48FE96426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944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5FBFE9-D7F5-C647-21B1-E3B9D3EE9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82E9253-69B4-CE16-8678-5673E4F492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C64A2FC-A8AB-6BA1-B257-C44D0E255A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A3614C8-959D-0C17-DC93-DE657884E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C70D-03A3-4EC9-9B42-85A52D5DE7EC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3E26AE3-AD4D-E3AE-FA8F-8271AF527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7417A1E-59BD-9D00-CB93-8B228478A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EDBA2-A1CE-4653-9587-48FE96426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510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E87097-AA64-F7FF-1D1A-6EF085FA8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2CB191-013C-EF37-89BA-2FDFC16A4B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DC9E16-A08C-A6D8-084E-4411DC42FB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BC70D-03A3-4EC9-9B42-85A52D5DE7EC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EE663A-E46C-C634-237F-39E6E448AD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B4049B-B7B1-E3E0-7C46-A5F2CCE3D8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EDBA2-A1CE-4653-9587-48FE96426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950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vip.1zavuch.ru/#/document/99/902254916/" TargetMode="External"/><Relationship Id="rId13" Type="http://schemas.openxmlformats.org/officeDocument/2006/relationships/hyperlink" Target="https://vip.1zavuch.ru/#/document/99/573500115/" TargetMode="External"/><Relationship Id="rId3" Type="http://schemas.openxmlformats.org/officeDocument/2006/relationships/hyperlink" Target="https://vip.1zavuch.ru/#/document/99/556183093/" TargetMode="External"/><Relationship Id="rId7" Type="http://schemas.openxmlformats.org/officeDocument/2006/relationships/hyperlink" Target="https://vip.1zavuch.ru/#/document/99/902180656/" TargetMode="External"/><Relationship Id="rId12" Type="http://schemas.openxmlformats.org/officeDocument/2006/relationships/hyperlink" Target="https://vip.1zavuch.ru/#/document/99/566085656/" TargetMode="External"/><Relationship Id="rId2" Type="http://schemas.openxmlformats.org/officeDocument/2006/relationships/hyperlink" Target="https://vip.1zavuch.ru/#/document/99/902389617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ip.1zavuch.ru/#/document/99/607175848/" TargetMode="External"/><Relationship Id="rId11" Type="http://schemas.openxmlformats.org/officeDocument/2006/relationships/hyperlink" Target="https://vip.1zavuch.ru/#/document/99/499066471/" TargetMode="External"/><Relationship Id="rId5" Type="http://schemas.openxmlformats.org/officeDocument/2006/relationships/hyperlink" Target="https://vip.1zavuch.ru/#/document/99/607175842/" TargetMode="External"/><Relationship Id="rId10" Type="http://schemas.openxmlformats.org/officeDocument/2006/relationships/hyperlink" Target="https://vip.1zavuch.ru/#/document/99/499028374/" TargetMode="External"/><Relationship Id="rId4" Type="http://schemas.openxmlformats.org/officeDocument/2006/relationships/hyperlink" Target="https://vip.1zavuch.ru/#/document/99/603340708/" TargetMode="External"/><Relationship Id="rId9" Type="http://schemas.openxmlformats.org/officeDocument/2006/relationships/hyperlink" Target="https://vip.1zavuch.ru/#/document/99/902350579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7;p1">
            <a:extLst>
              <a:ext uri="{FF2B5EF4-FFF2-40B4-BE49-F238E27FC236}">
                <a16:creationId xmlns:a16="http://schemas.microsoft.com/office/drawing/2014/main" id="{BDBAB6DD-C645-53A3-FAEA-9D8F91D0E0C6}"/>
              </a:ext>
            </a:extLst>
          </p:cNvPr>
          <p:cNvSpPr/>
          <p:nvPr/>
        </p:nvSpPr>
        <p:spPr>
          <a:xfrm>
            <a:off x="0" y="0"/>
            <a:ext cx="12192000" cy="3313471"/>
          </a:xfrm>
          <a:custGeom>
            <a:avLst/>
            <a:gdLst/>
            <a:ahLst/>
            <a:cxnLst/>
            <a:rect l="l" t="t" r="r" b="b"/>
            <a:pathLst>
              <a:path w="6186311" h="2531362" extrusionOk="0">
                <a:moveTo>
                  <a:pt x="6061851" y="2531362"/>
                </a:moveTo>
                <a:lnTo>
                  <a:pt x="124460" y="2531362"/>
                </a:lnTo>
                <a:cubicBezTo>
                  <a:pt x="55880" y="2531362"/>
                  <a:pt x="0" y="2475482"/>
                  <a:pt x="0" y="2406902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6061851" y="0"/>
                </a:lnTo>
                <a:cubicBezTo>
                  <a:pt x="6130431" y="0"/>
                  <a:pt x="6186311" y="55880"/>
                  <a:pt x="6186311" y="124460"/>
                </a:cubicBezTo>
                <a:lnTo>
                  <a:pt x="6186311" y="2406902"/>
                </a:lnTo>
                <a:cubicBezTo>
                  <a:pt x="6186311" y="2475482"/>
                  <a:pt x="6130431" y="2531362"/>
                  <a:pt x="6061851" y="2531362"/>
                </a:cubicBezTo>
                <a:close/>
              </a:path>
            </a:pathLst>
          </a:custGeom>
          <a:solidFill>
            <a:srgbClr val="B8D6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C542866F-F7FE-37E1-6B44-370D831248FC}"/>
              </a:ext>
            </a:extLst>
          </p:cNvPr>
          <p:cNvSpPr txBox="1">
            <a:spLocks/>
          </p:cNvSpPr>
          <p:nvPr/>
        </p:nvSpPr>
        <p:spPr>
          <a:xfrm>
            <a:off x="319548" y="502219"/>
            <a:ext cx="6188089" cy="40009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Функционирование внутренней системы оценки качества образования в образовательной организации</a:t>
            </a:r>
            <a:br>
              <a:rPr lang="ru-RU" sz="32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37B39F42-D001-E0D4-0DB0-524F6F2D7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476" y="1674582"/>
            <a:ext cx="5492684" cy="411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Google Shape;99;p1">
            <a:extLst>
              <a:ext uri="{FF2B5EF4-FFF2-40B4-BE49-F238E27FC236}">
                <a16:creationId xmlns:a16="http://schemas.microsoft.com/office/drawing/2014/main" id="{6DE99587-88C4-AEB2-663A-FED5E81BFDCF}"/>
              </a:ext>
            </a:extLst>
          </p:cNvPr>
          <p:cNvSpPr txBox="1"/>
          <p:nvPr/>
        </p:nvSpPr>
        <p:spPr>
          <a:xfrm>
            <a:off x="191679" y="5904431"/>
            <a:ext cx="348558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kern="0" dirty="0">
                <a:solidFill>
                  <a:srgbClr val="0F3256"/>
                </a:solidFill>
                <a:latin typeface="Times New Roman" panose="02020603050405020304" pitchFamily="18" charset="0"/>
                <a:ea typeface="Roboto"/>
                <a:cs typeface="Times New Roman" panose="02020603050405020304" pitchFamily="18" charset="0"/>
                <a:sym typeface="Roboto"/>
              </a:rPr>
              <a:t>Совещание руководителей ОО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kern="0" dirty="0">
                <a:solidFill>
                  <a:srgbClr val="0F3256"/>
                </a:solidFill>
                <a:latin typeface="Times New Roman" panose="02020603050405020304" pitchFamily="18" charset="0"/>
                <a:ea typeface="Roboto"/>
                <a:cs typeface="Times New Roman" panose="02020603050405020304" pitchFamily="18" charset="0"/>
                <a:sym typeface="Roboto"/>
              </a:rPr>
              <a:t>21.10.2022</a:t>
            </a:r>
            <a:endParaRPr kern="0" dirty="0">
              <a:solidFill>
                <a:srgbClr val="0F3256"/>
              </a:solidFill>
              <a:latin typeface="Times New Roman" panose="02020603050405020304" pitchFamily="18" charset="0"/>
              <a:ea typeface="Roboto"/>
              <a:cs typeface="Times New Roman" panose="02020603050405020304" pitchFamily="18" charset="0"/>
              <a:sym typeface="Roboto"/>
            </a:endParaRPr>
          </a:p>
        </p:txBody>
      </p:sp>
      <p:sp>
        <p:nvSpPr>
          <p:cNvPr id="10" name="Google Shape;99;p1">
            <a:extLst>
              <a:ext uri="{FF2B5EF4-FFF2-40B4-BE49-F238E27FC236}">
                <a16:creationId xmlns:a16="http://schemas.microsoft.com/office/drawing/2014/main" id="{147B31FA-3C0E-C03B-FE83-F39AAE6CFA0A}"/>
              </a:ext>
            </a:extLst>
          </p:cNvPr>
          <p:cNvSpPr txBox="1"/>
          <p:nvPr/>
        </p:nvSpPr>
        <p:spPr>
          <a:xfrm>
            <a:off x="5002535" y="6048004"/>
            <a:ext cx="7024404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r">
              <a:buClr>
                <a:srgbClr val="000000"/>
              </a:buClr>
              <a:buFont typeface="Arial"/>
              <a:buNone/>
            </a:pPr>
            <a:r>
              <a:rPr lang="ru-RU" sz="2000" kern="0" dirty="0">
                <a:solidFill>
                  <a:srgbClr val="0F3256"/>
                </a:solidFill>
                <a:latin typeface="Times New Roman" panose="02020603050405020304" pitchFamily="18" charset="0"/>
                <a:ea typeface="Roboto"/>
                <a:cs typeface="Times New Roman" panose="02020603050405020304" pitchFamily="18" charset="0"/>
                <a:sym typeface="Roboto"/>
              </a:rPr>
              <a:t>О.А. Воронина, заместитель начальника </a:t>
            </a:r>
          </a:p>
          <a:p>
            <a:pPr algn="r">
              <a:buClr>
                <a:srgbClr val="000000"/>
              </a:buClr>
              <a:buFont typeface="Arial"/>
              <a:buNone/>
            </a:pPr>
            <a:r>
              <a:rPr lang="ru-RU" sz="2000" kern="0" dirty="0">
                <a:solidFill>
                  <a:srgbClr val="0F3256"/>
                </a:solidFill>
                <a:latin typeface="Times New Roman" panose="02020603050405020304" pitchFamily="18" charset="0"/>
                <a:ea typeface="Roboto"/>
                <a:cs typeface="Times New Roman" panose="02020603050405020304" pitchFamily="18" charset="0"/>
                <a:sym typeface="Roboto"/>
              </a:rPr>
              <a:t>управления образованием</a:t>
            </a:r>
            <a:endParaRPr sz="2000" kern="0" dirty="0">
              <a:solidFill>
                <a:srgbClr val="0F3256"/>
              </a:solidFill>
              <a:latin typeface="Times New Roman" panose="02020603050405020304" pitchFamily="18" charset="0"/>
              <a:ea typeface="Roboto"/>
              <a:cs typeface="Times New Roman" panose="02020603050405020304" pitchFamily="18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50853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>
            <a:extLst>
              <a:ext uri="{FF2B5EF4-FFF2-40B4-BE49-F238E27FC236}">
                <a16:creationId xmlns:a16="http://schemas.microsoft.com/office/drawing/2014/main" id="{2EFD53FA-7940-A2DF-0CE4-ED77A10BE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746" y="1358244"/>
            <a:ext cx="9707252" cy="3298597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Предметные результаты.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Метапредметные результаты.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Личностные результаты.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образовательной деятельности с детьми-инвалидами и обучающимися с ОВЗ.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работы с одаренными детьми.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работы внеурочной деятельности.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 обучающихся.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отличников, аттестатов с отличием, медалистов.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Трудоустройство выпускников.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Результативность участия педагогов в профессиональных конкурсах и олимпиадах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</a:rPr>
              <a:t>Степень удовлетворенности качеством образования (соответствие запросу)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5" name="Google Shape;107;p2">
            <a:extLst>
              <a:ext uri="{FF2B5EF4-FFF2-40B4-BE49-F238E27FC236}">
                <a16:creationId xmlns:a16="http://schemas.microsoft.com/office/drawing/2014/main" id="{06ECF408-CDE8-FB31-B7BC-FD47AB1AEDB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3358" y="593735"/>
            <a:ext cx="6297892" cy="332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Качество образовательных результатов</a:t>
            </a:r>
            <a:endParaRPr sz="2400" b="1" dirty="0">
              <a:solidFill>
                <a:srgbClr val="C00000"/>
              </a:solidFill>
              <a:latin typeface="Times New Roman" panose="02020603050405020304" pitchFamily="18" charset="0"/>
              <a:ea typeface="Roboto"/>
              <a:cs typeface="Times New Roman" panose="02020603050405020304" pitchFamily="18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314513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>
            <a:extLst>
              <a:ext uri="{FF2B5EF4-FFF2-40B4-BE49-F238E27FC236}">
                <a16:creationId xmlns:a16="http://schemas.microsoft.com/office/drawing/2014/main" id="{2EFD53FA-7940-A2DF-0CE4-ED77A10BE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746" y="1358244"/>
            <a:ext cx="9707252" cy="3298597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Полнота выполнения образовательных программ.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ВПР обучающихся и иных оценочных процедур.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Качество уроков и индивидуальной работы с обучающимися.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Качество внеурочной деятельности.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Качество реализации системы воспитательной работы.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Качество научно-методической системы школы.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Удовлетворенность обучающимися и их родителями (законными представителями) образовательными услугами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Менеджмент образовательного процесса;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взаимодействия участников образовательного процесса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социально-психологического климата</a:t>
            </a:r>
          </a:p>
        </p:txBody>
      </p:sp>
      <p:sp>
        <p:nvSpPr>
          <p:cNvPr id="15" name="Google Shape;107;p2">
            <a:extLst>
              <a:ext uri="{FF2B5EF4-FFF2-40B4-BE49-F238E27FC236}">
                <a16:creationId xmlns:a16="http://schemas.microsoft.com/office/drawing/2014/main" id="{06ECF408-CDE8-FB31-B7BC-FD47AB1AEDB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3358" y="593735"/>
            <a:ext cx="6297892" cy="332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Качество образовательного процесса:</a:t>
            </a:r>
            <a:endParaRPr sz="2400" b="1" dirty="0">
              <a:solidFill>
                <a:srgbClr val="C00000"/>
              </a:solidFill>
              <a:latin typeface="Times New Roman" panose="02020603050405020304" pitchFamily="18" charset="0"/>
              <a:ea typeface="Roboto"/>
              <a:cs typeface="Times New Roman" panose="02020603050405020304" pitchFamily="18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069823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>
            <a:extLst>
              <a:ext uri="{FF2B5EF4-FFF2-40B4-BE49-F238E27FC236}">
                <a16:creationId xmlns:a16="http://schemas.microsoft.com/office/drawing/2014/main" id="{2EFD53FA-7940-A2DF-0CE4-ED77A10BE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746" y="1358243"/>
            <a:ext cx="9801520" cy="4090449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just">
              <a:lnSpc>
                <a:spcPts val="1500"/>
              </a:lnSpc>
              <a:spcAft>
                <a:spcPts val="750"/>
              </a:spcAft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Кадровые условия.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500"/>
              </a:lnSpc>
              <a:spcAft>
                <a:spcPts val="750"/>
              </a:spcAft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Психолого-педагогические условия.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500"/>
              </a:lnSpc>
              <a:spcAft>
                <a:spcPts val="750"/>
              </a:spcAft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Материально-технические условия.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500"/>
              </a:lnSpc>
              <a:spcAft>
                <a:spcPts val="750"/>
              </a:spcAft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Информационно-методические условия.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Aft>
                <a:spcPts val="750"/>
              </a:spcAft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Санитарно-гигиенические и эстетические условия образовательного процесса.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питания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медицинского обслуживания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комфортных и безопасных условий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Общественно-государственное управление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сетевого взаимодействия </a:t>
            </a:r>
          </a:p>
        </p:txBody>
      </p:sp>
      <p:sp>
        <p:nvSpPr>
          <p:cNvPr id="15" name="Google Shape;107;p2">
            <a:extLst>
              <a:ext uri="{FF2B5EF4-FFF2-40B4-BE49-F238E27FC236}">
                <a16:creationId xmlns:a16="http://schemas.microsoft.com/office/drawing/2014/main" id="{06ECF408-CDE8-FB31-B7BC-FD47AB1AEDB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3358" y="593735"/>
            <a:ext cx="6297892" cy="332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Качество условий:</a:t>
            </a:r>
            <a:endParaRPr sz="2400" b="1" dirty="0">
              <a:solidFill>
                <a:srgbClr val="C00000"/>
              </a:solidFill>
              <a:latin typeface="Times New Roman" panose="02020603050405020304" pitchFamily="18" charset="0"/>
              <a:ea typeface="Roboto"/>
              <a:cs typeface="Times New Roman" panose="02020603050405020304" pitchFamily="18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985790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588BC4-E4E4-E0F1-91B4-EAABBEB56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1454"/>
            <a:ext cx="10515600" cy="6925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ВШК и ВСОКО: вместе или врозь?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295FB5-CE15-2276-D8CA-55CDA1D30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537" y="2497913"/>
            <a:ext cx="3237714" cy="16565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ВШК – основная функция управления, процесс получения и переработки информации о ходе и результатах образовательной деятельности и принятии на ее основе управленческого решения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9F359B-904B-2B25-287C-8659E58DD38B}"/>
              </a:ext>
            </a:extLst>
          </p:cNvPr>
          <p:cNvSpPr txBox="1"/>
          <p:nvPr/>
        </p:nvSpPr>
        <p:spPr>
          <a:xfrm>
            <a:off x="275537" y="1027906"/>
            <a:ext cx="360182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ВШК – создание условий для эффективного функционирования и развития образовательной организации, обеспечения ее конкурентоспособности на рынке образовательных услуг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433A79-5EA9-9A6A-8B94-457E140FF3CF}"/>
              </a:ext>
            </a:extLst>
          </p:cNvPr>
          <p:cNvSpPr txBox="1"/>
          <p:nvPr/>
        </p:nvSpPr>
        <p:spPr>
          <a:xfrm>
            <a:off x="7224075" y="1074072"/>
            <a:ext cx="423970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ВСОКО – установление соответствия имеющегося качества образования требованиям ФГОС, запросам потребителей образовательных услуг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141F78-C39B-3742-14F3-AB83F39337D5}"/>
              </a:ext>
            </a:extLst>
          </p:cNvPr>
          <p:cNvSpPr txBox="1"/>
          <p:nvPr/>
        </p:nvSpPr>
        <p:spPr>
          <a:xfrm>
            <a:off x="7512433" y="2216913"/>
            <a:ext cx="4692388" cy="2117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ВСОКО 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Внутренний контроль качества образования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Внутренние мониторинги качества образования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-Социологические опросы участников образовательных отношений с целью установления степени удовлетворенности деятельностью образовательной организации 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-Проведение самообследования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53E004-06CC-E4D0-8A95-D9FD6A52A555}"/>
              </a:ext>
            </a:extLst>
          </p:cNvPr>
          <p:cNvSpPr txBox="1"/>
          <p:nvPr/>
        </p:nvSpPr>
        <p:spPr>
          <a:xfrm>
            <a:off x="275537" y="3784172"/>
            <a:ext cx="3597503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i="0" dirty="0">
                <a:solidFill>
                  <a:srgbClr val="00B050"/>
                </a:solidFill>
                <a:effectLst/>
                <a:latin typeface="Georgia" panose="02040502050405020303" pitchFamily="18" charset="0"/>
              </a:rPr>
              <a:t>ОСНОВНЫЕ НАПРАВЛЕНИЯ ВШК</a:t>
            </a:r>
            <a:br>
              <a:rPr lang="ru-RU" sz="1400" b="1" i="0" dirty="0">
                <a:solidFill>
                  <a:srgbClr val="00B050"/>
                </a:solidFill>
                <a:effectLst/>
                <a:latin typeface="Georgia" panose="02040502050405020303" pitchFamily="18" charset="0"/>
              </a:rPr>
            </a:br>
            <a:r>
              <a:rPr lang="ru-RU" sz="1400" b="0" i="0" dirty="0">
                <a:solidFill>
                  <a:srgbClr val="00B050"/>
                </a:solidFill>
                <a:effectLst/>
                <a:latin typeface="Georgia" panose="02040502050405020303" pitchFamily="18" charset="0"/>
              </a:rPr>
              <a:t>Контроль учебно-воспитательного процесса</a:t>
            </a:r>
            <a:br>
              <a:rPr lang="ru-RU" sz="1400" b="0" i="0" dirty="0">
                <a:solidFill>
                  <a:srgbClr val="00B050"/>
                </a:solidFill>
                <a:effectLst/>
                <a:latin typeface="Georgia" panose="02040502050405020303" pitchFamily="18" charset="0"/>
              </a:rPr>
            </a:br>
            <a:r>
              <a:rPr lang="ru-RU" sz="1400" b="0" i="0" dirty="0">
                <a:solidFill>
                  <a:srgbClr val="00B050"/>
                </a:solidFill>
                <a:effectLst/>
                <a:latin typeface="Georgia" panose="02040502050405020303" pitchFamily="18" charset="0"/>
              </a:rPr>
              <a:t>Контроль работы педагогических кадров</a:t>
            </a:r>
            <a:br>
              <a:rPr lang="ru-RU" sz="1400" b="0" i="0" dirty="0">
                <a:solidFill>
                  <a:srgbClr val="00B050"/>
                </a:solidFill>
                <a:effectLst/>
                <a:latin typeface="Georgia" panose="02040502050405020303" pitchFamily="18" charset="0"/>
              </a:rPr>
            </a:br>
            <a:r>
              <a:rPr lang="ru-RU" sz="1400" b="0" i="0" dirty="0">
                <a:solidFill>
                  <a:srgbClr val="00B050"/>
                </a:solidFill>
                <a:effectLst/>
                <a:latin typeface="Georgia" panose="02040502050405020303" pitchFamily="18" charset="0"/>
              </a:rPr>
              <a:t>Контроль учебно-материальной базы</a:t>
            </a:r>
            <a:r>
              <a:rPr lang="ru-RU" sz="1400" dirty="0">
                <a:solidFill>
                  <a:srgbClr val="00B050"/>
                </a:solidFill>
              </a:rPr>
              <a:t> </a:t>
            </a:r>
            <a:br>
              <a:rPr lang="ru-RU" sz="1400" dirty="0">
                <a:solidFill>
                  <a:srgbClr val="00B050"/>
                </a:solidFill>
              </a:rPr>
            </a:br>
            <a:endParaRPr lang="ru-RU" sz="1400" dirty="0">
              <a:solidFill>
                <a:srgbClr val="00B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0FE5EA-9A5E-17D3-6705-6186F33EFA48}"/>
              </a:ext>
            </a:extLst>
          </p:cNvPr>
          <p:cNvSpPr txBox="1"/>
          <p:nvPr/>
        </p:nvSpPr>
        <p:spPr>
          <a:xfrm>
            <a:off x="7612986" y="4202377"/>
            <a:ext cx="369295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ВСОКО </a:t>
            </a:r>
          </a:p>
          <a:p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образовательного процесса </a:t>
            </a:r>
          </a:p>
          <a:p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условий обеспечивающих реализацию образовательного процесса </a:t>
            </a:r>
          </a:p>
          <a:p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образовательных результатов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C7B4FC-5351-BE6A-3BEA-8544B1F86156}"/>
              </a:ext>
            </a:extLst>
          </p:cNvPr>
          <p:cNvSpPr txBox="1"/>
          <p:nvPr/>
        </p:nvSpPr>
        <p:spPr>
          <a:xfrm>
            <a:off x="7612986" y="5513127"/>
            <a:ext cx="438032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 в организации ВСОКО «Нерабочие» локальные акты Несбалансированный график </a:t>
            </a:r>
          </a:p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системного подхода </a:t>
            </a:r>
          </a:p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ведется работа с аналитикой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BE9025-BAC2-EA38-ECA3-D4DF4DDB06D6}"/>
              </a:ext>
            </a:extLst>
          </p:cNvPr>
          <p:cNvSpPr txBox="1"/>
          <p:nvPr/>
        </p:nvSpPr>
        <p:spPr>
          <a:xfrm>
            <a:off x="275537" y="5044648"/>
            <a:ext cx="670324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 в организации ВШК </a:t>
            </a:r>
          </a:p>
          <a:p>
            <a:r>
              <a:rPr lang="ru-RU" sz="1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плана внутришкольного контроля осуществляется без </a:t>
            </a:r>
          </a:p>
          <a:p>
            <a:r>
              <a:rPr lang="ru-RU" sz="1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учёта вопросов по которым выявлены проблемы.  </a:t>
            </a:r>
          </a:p>
          <a:p>
            <a:r>
              <a:rPr lang="ru-RU" sz="1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Некачественное использование информации результатов контроля. </a:t>
            </a:r>
          </a:p>
          <a:p>
            <a:r>
              <a:rPr lang="ru-RU" sz="1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Перегруженность плана.</a:t>
            </a:r>
          </a:p>
          <a:p>
            <a:r>
              <a:rPr lang="ru-RU" sz="1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сроков исполнения мероприятий плана. </a:t>
            </a:r>
          </a:p>
          <a:p>
            <a:r>
              <a:rPr lang="ru-RU" sz="1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Некачественно составлены справки, приказы по итогам мероприятий плана.</a:t>
            </a:r>
          </a:p>
          <a:p>
            <a:r>
              <a:rPr lang="ru-RU" sz="1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не всех источников информации.  </a:t>
            </a:r>
          </a:p>
          <a:p>
            <a:r>
              <a:rPr lang="ru-RU" sz="1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управленческих решений</a:t>
            </a:r>
          </a:p>
          <a:p>
            <a:endParaRPr lang="ru-RU" sz="12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19B91D9C-894E-4738-BC9E-7890A7CF9E3A}"/>
              </a:ext>
            </a:extLst>
          </p:cNvPr>
          <p:cNvSpPr/>
          <p:nvPr/>
        </p:nvSpPr>
        <p:spPr>
          <a:xfrm>
            <a:off x="3356908" y="1409545"/>
            <a:ext cx="2110720" cy="186911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ВШК</a:t>
            </a:r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F661F297-1832-859D-B24D-51C2EAA66466}"/>
              </a:ext>
            </a:extLst>
          </p:cNvPr>
          <p:cNvSpPr/>
          <p:nvPr/>
        </p:nvSpPr>
        <p:spPr>
          <a:xfrm>
            <a:off x="5003375" y="1493424"/>
            <a:ext cx="2110720" cy="186911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ВСОКО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07B558-10B4-F6F3-A364-05BD1BE75A6A}"/>
              </a:ext>
            </a:extLst>
          </p:cNvPr>
          <p:cNvSpPr txBox="1"/>
          <p:nvPr/>
        </p:nvSpPr>
        <p:spPr>
          <a:xfrm>
            <a:off x="3336115" y="3176046"/>
            <a:ext cx="2110720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 algn="just">
              <a:spcAft>
                <a:spcPts val="800"/>
              </a:spcAft>
              <a:buSzPts val="1000"/>
            </a:pPr>
            <a:r>
              <a:rPr lang="ru-RU" sz="12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административный ресурс управления качеством образования, вспомогательный инструмент для организации функционирования ВСОКО, аккумулирующий ее процедуры;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77FB741-B2B7-26CA-564E-23968ED3CF54}"/>
              </a:ext>
            </a:extLst>
          </p:cNvPr>
          <p:cNvSpPr txBox="1"/>
          <p:nvPr/>
        </p:nvSpPr>
        <p:spPr>
          <a:xfrm>
            <a:off x="5446836" y="3176046"/>
            <a:ext cx="2065598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функциональное единство локальных регуляторов, процедур и методов оценки, обеспечивающих получение своевременной, полной и объективной информации о соответствии образовательной деятельности требованиям ФГОС и потребностям участников образовательных отношений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926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502706-5F15-7091-47A7-F369B234D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838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Управленческий цикл: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DBAD3DF-2ABE-F2B9-3698-5D60BD8547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749" t="13781" r="21584" b="28148"/>
          <a:stretch/>
        </p:blipFill>
        <p:spPr>
          <a:xfrm>
            <a:off x="1348750" y="1212079"/>
            <a:ext cx="7873908" cy="507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01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E21450-3382-7E8E-B00A-3EFF92EA1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726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29E3781-8BAB-2745-E5DD-5101E5E94F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4007141"/>
              </p:ext>
            </p:extLst>
          </p:nvPr>
        </p:nvGraphicFramePr>
        <p:xfrm>
          <a:off x="260555" y="2366912"/>
          <a:ext cx="11670890" cy="1066800"/>
        </p:xfrm>
        <a:graphic>
          <a:graphicData uri="http://schemas.openxmlformats.org/drawingml/2006/table">
            <a:tbl>
              <a:tblPr firstRow="1" firstCol="1" bandRow="1"/>
              <a:tblGrid>
                <a:gridCol w="1555967">
                  <a:extLst>
                    <a:ext uri="{9D8B030D-6E8A-4147-A177-3AD203B41FA5}">
                      <a16:colId xmlns:a16="http://schemas.microsoft.com/office/drawing/2014/main" val="3777504486"/>
                    </a:ext>
                  </a:extLst>
                </a:gridCol>
                <a:gridCol w="2633460">
                  <a:extLst>
                    <a:ext uri="{9D8B030D-6E8A-4147-A177-3AD203B41FA5}">
                      <a16:colId xmlns:a16="http://schemas.microsoft.com/office/drawing/2014/main" val="1314167557"/>
                    </a:ext>
                  </a:extLst>
                </a:gridCol>
                <a:gridCol w="1931397">
                  <a:extLst>
                    <a:ext uri="{9D8B030D-6E8A-4147-A177-3AD203B41FA5}">
                      <a16:colId xmlns:a16="http://schemas.microsoft.com/office/drawing/2014/main" val="2278246411"/>
                    </a:ext>
                  </a:extLst>
                </a:gridCol>
                <a:gridCol w="1522395">
                  <a:extLst>
                    <a:ext uri="{9D8B030D-6E8A-4147-A177-3AD203B41FA5}">
                      <a16:colId xmlns:a16="http://schemas.microsoft.com/office/drawing/2014/main" val="299529226"/>
                    </a:ext>
                  </a:extLst>
                </a:gridCol>
                <a:gridCol w="1200897">
                  <a:extLst>
                    <a:ext uri="{9D8B030D-6E8A-4147-A177-3AD203B41FA5}">
                      <a16:colId xmlns:a16="http://schemas.microsoft.com/office/drawing/2014/main" val="1149963438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872039267"/>
                    </a:ext>
                  </a:extLst>
                </a:gridCol>
                <a:gridCol w="997974">
                  <a:extLst>
                    <a:ext uri="{9D8B030D-6E8A-4147-A177-3AD203B41FA5}">
                      <a16:colId xmlns:a16="http://schemas.microsoft.com/office/drawing/2014/main" val="17461075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Направление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Показатели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Объект оценки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 оценки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Ответственные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Результат (выход)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53879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30016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54206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4693339"/>
                  </a:ext>
                </a:extLst>
              </a:tr>
            </a:tbl>
          </a:graphicData>
        </a:graphic>
      </p:graphicFrame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B983C80-1283-988A-5CB1-C032507CFF8E}"/>
              </a:ext>
            </a:extLst>
          </p:cNvPr>
          <p:cNvSpPr txBox="1">
            <a:spLocks/>
          </p:cNvSpPr>
          <p:nvPr/>
        </p:nvSpPr>
        <p:spPr>
          <a:xfrm>
            <a:off x="519259" y="1513155"/>
            <a:ext cx="11412185" cy="6672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 направлению разработать план ВСОКО по наиболее проблемным вопросам в ОО (не менее 3-х):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107B41C-88C8-F5DA-52DC-8E3CF4B9D561}"/>
              </a:ext>
            </a:extLst>
          </p:cNvPr>
          <p:cNvSpPr txBox="1">
            <a:spLocks/>
          </p:cNvSpPr>
          <p:nvPr/>
        </p:nvSpPr>
        <p:spPr>
          <a:xfrm>
            <a:off x="260555" y="3748879"/>
            <a:ext cx="11412185" cy="6672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Предоставить аргументированную защиту по каждому из показателей: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75F9979-A41D-BC2A-E766-27185FA22F34}"/>
              </a:ext>
            </a:extLst>
          </p:cNvPr>
          <p:cNvSpPr txBox="1">
            <a:spLocks/>
          </p:cNvSpPr>
          <p:nvPr/>
        </p:nvSpPr>
        <p:spPr>
          <a:xfrm>
            <a:off x="434417" y="4993108"/>
            <a:ext cx="4090448" cy="1370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группах:</a:t>
            </a:r>
          </a:p>
          <a:p>
            <a:endParaRPr lang="ru-RU" sz="29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1.- не более 10 мин;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2.- не более 7 мин</a:t>
            </a:r>
          </a:p>
        </p:txBody>
      </p:sp>
    </p:spTree>
    <p:extLst>
      <p:ext uri="{BB962C8B-B14F-4D97-AF65-F5344CB8AC3E}">
        <p14:creationId xmlns:p14="http://schemas.microsoft.com/office/powerpoint/2010/main" val="13053066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F89E21-B093-467F-6F29-ABF485011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материалы: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4383F4-65CC-D9BA-C4DB-84313497A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проект Положение я о ВСОКО в ОО;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Рекомендации по разработке плана ВСОКО;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Схема управленческого цикла;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Критерии ВСОКО;</a:t>
            </a:r>
          </a:p>
          <a:p>
            <a: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Направления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ВСОКО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91864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E1BD72-9438-9DA1-26D2-46C70C1AD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60785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Пример: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F1AE0AAE-8845-DF30-F5B2-4FA8455AEE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30512"/>
              </p:ext>
            </p:extLst>
          </p:nvPr>
        </p:nvGraphicFramePr>
        <p:xfrm>
          <a:off x="260555" y="825910"/>
          <a:ext cx="1167089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1555967">
                  <a:extLst>
                    <a:ext uri="{9D8B030D-6E8A-4147-A177-3AD203B41FA5}">
                      <a16:colId xmlns:a16="http://schemas.microsoft.com/office/drawing/2014/main" val="667093848"/>
                    </a:ext>
                  </a:extLst>
                </a:gridCol>
                <a:gridCol w="2633460">
                  <a:extLst>
                    <a:ext uri="{9D8B030D-6E8A-4147-A177-3AD203B41FA5}">
                      <a16:colId xmlns:a16="http://schemas.microsoft.com/office/drawing/2014/main" val="3686575458"/>
                    </a:ext>
                  </a:extLst>
                </a:gridCol>
                <a:gridCol w="1931397">
                  <a:extLst>
                    <a:ext uri="{9D8B030D-6E8A-4147-A177-3AD203B41FA5}">
                      <a16:colId xmlns:a16="http://schemas.microsoft.com/office/drawing/2014/main" val="231448269"/>
                    </a:ext>
                  </a:extLst>
                </a:gridCol>
                <a:gridCol w="1522395">
                  <a:extLst>
                    <a:ext uri="{9D8B030D-6E8A-4147-A177-3AD203B41FA5}">
                      <a16:colId xmlns:a16="http://schemas.microsoft.com/office/drawing/2014/main" val="3778156486"/>
                    </a:ext>
                  </a:extLst>
                </a:gridCol>
                <a:gridCol w="1200897">
                  <a:extLst>
                    <a:ext uri="{9D8B030D-6E8A-4147-A177-3AD203B41FA5}">
                      <a16:colId xmlns:a16="http://schemas.microsoft.com/office/drawing/2014/main" val="1308406335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805009766"/>
                    </a:ext>
                  </a:extLst>
                </a:gridCol>
                <a:gridCol w="997974">
                  <a:extLst>
                    <a:ext uri="{9D8B030D-6E8A-4147-A177-3AD203B41FA5}">
                      <a16:colId xmlns:a16="http://schemas.microsoft.com/office/drawing/2014/main" val="362611307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Направление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Показатели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Объект оценки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 оценки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Ответственные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Результат (выход)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54719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Качество образовательного процесса </a:t>
                      </a:r>
                    </a:p>
                    <a:p>
                      <a:pPr algn="just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Низкие результаты метапредметных диагностик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системной работы по формированию метапредметных результатов освоения ООП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241667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Качество образовательных результатов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Расхождение результатов независимой диагностики и внутренней оценки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Необъективность текущего контроля и промежуточной аттестации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598296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Повторно получены низкие результаты независимой диагностики группой обучающихся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корректирующей работы с обучающимися, показавшими низкие результаты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59121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Качество условий образовательного процесса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Качество организации питания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Мониторинг организации питания Анкетирование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Дегустация. Отзывы детей и родителей о качестве и ассортименте питания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еженедельно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26093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9062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2D7209-912D-E249-5532-46A63F988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1451" y="158546"/>
            <a:ext cx="10515600" cy="761230"/>
          </a:xfrm>
        </p:spPr>
        <p:txBody>
          <a:bodyPr/>
          <a:lstStyle/>
          <a:p>
            <a:pPr algn="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Качественное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2CE8CD-F390-8E13-DEE1-E4CC43DD4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576" y="2827150"/>
            <a:ext cx="6562295" cy="93414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</a:rPr>
              <a:t>Задача: повышение качества образования и вхождения РФ в число 10 ведущих стран мира по качеству общего образования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42AC23-B8BF-F538-D1A0-47CB6861780D}"/>
              </a:ext>
            </a:extLst>
          </p:cNvPr>
          <p:cNvSpPr txBox="1"/>
          <p:nvPr/>
        </p:nvSpPr>
        <p:spPr>
          <a:xfrm>
            <a:off x="7288492" y="1996757"/>
            <a:ext cx="5016630" cy="935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ЕДИНАЯ</a:t>
            </a:r>
            <a:r>
              <a:rPr lang="ru-RU" dirty="0"/>
              <a:t> система содержания образования </a:t>
            </a:r>
          </a:p>
          <a:p>
            <a:r>
              <a:rPr lang="ru-RU" dirty="0">
                <a:solidFill>
                  <a:srgbClr val="FF0000"/>
                </a:solidFill>
              </a:rPr>
              <a:t>ЕДИНАЯ</a:t>
            </a:r>
            <a:r>
              <a:rPr lang="ru-RU" dirty="0"/>
              <a:t> система оценки качества образования </a:t>
            </a:r>
          </a:p>
          <a:p>
            <a:r>
              <a:rPr lang="ru-RU" dirty="0">
                <a:solidFill>
                  <a:srgbClr val="FF0000"/>
                </a:solidFill>
              </a:rPr>
              <a:t>ЕДИНАЯ</a:t>
            </a:r>
            <a:r>
              <a:rPr lang="ru-RU" dirty="0"/>
              <a:t> система управления образованием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9F001B-4DA3-7EA7-0BED-2302886C4ECF}"/>
              </a:ext>
            </a:extLst>
          </p:cNvPr>
          <p:cNvSpPr txBox="1"/>
          <p:nvPr/>
        </p:nvSpPr>
        <p:spPr>
          <a:xfrm>
            <a:off x="8373360" y="4344963"/>
            <a:ext cx="334415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/>
              <a:t>Единство подходов обеспечит выполнение стратегической цели и задачи повышения </a:t>
            </a:r>
            <a:r>
              <a:rPr lang="ru-RU" dirty="0">
                <a:solidFill>
                  <a:srgbClr val="FF0000"/>
                </a:solidFill>
              </a:rPr>
              <a:t>качества образования </a:t>
            </a:r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629B4360-C0EE-6C93-01A4-FC361D5D3D4A}"/>
              </a:ext>
            </a:extLst>
          </p:cNvPr>
          <p:cNvSpPr/>
          <p:nvPr/>
        </p:nvSpPr>
        <p:spPr>
          <a:xfrm>
            <a:off x="8646013" y="3179540"/>
            <a:ext cx="2656725" cy="6703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C24134-20EE-6F83-38DF-B0D9BAA23C56}"/>
              </a:ext>
            </a:extLst>
          </p:cNvPr>
          <p:cNvSpPr txBox="1"/>
          <p:nvPr/>
        </p:nvSpPr>
        <p:spPr>
          <a:xfrm>
            <a:off x="2856259" y="1184615"/>
            <a:ext cx="418556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Указ Президента Российской Федерации от 7 мая 2018 года № 204 «О национальных целях и стратегических задачах развития Российской Федерации на период до 2024 года»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7BE995-BCE8-815A-D916-84F88AABA9CA}"/>
              </a:ext>
            </a:extLst>
          </p:cNvPr>
          <p:cNvSpPr txBox="1"/>
          <p:nvPr/>
        </p:nvSpPr>
        <p:spPr>
          <a:xfrm>
            <a:off x="347552" y="3667854"/>
            <a:ext cx="528136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Стратегическая цель: получение полной, объективной и достоверной информации о состоянии системы образования, необходимой для обеспечения конституционных прав граждан на качественное образование используя единые подходы и практику международных исследований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7547888-79DF-0A58-06FB-585EDB8B2E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141" t="2126" r="2343" b="48565"/>
          <a:stretch/>
        </p:blipFill>
        <p:spPr>
          <a:xfrm>
            <a:off x="199535" y="318679"/>
            <a:ext cx="2656725" cy="234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913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84F84D4-84F2-883E-9AFB-08336B457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458" y="707923"/>
            <a:ext cx="11582400" cy="592885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700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Федеральный закон от 29.12.2012 № 273-ФЗ</a:t>
            </a:r>
            <a:r>
              <a:rPr lang="ru-RU" sz="1700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«Об образовании в Российской Федерации», ст.28, п.3,пп.13</a:t>
            </a: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осударственная программа РФ «Развитие образования», утвержденная </a:t>
            </a:r>
            <a:r>
              <a:rPr lang="ru-RU" sz="1700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постановлением Правительства от 26.12.2017 № 1642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700" b="0" i="0" dirty="0">
                <a:solidFill>
                  <a:srgbClr val="002060"/>
                </a:solidFill>
                <a:effectLst/>
                <a:latin typeface="TimesNewRomanPSMT"/>
              </a:rPr>
              <a:t>Приказ Минтруда России от 18.10.2013 г. № 544н (с изм. От 25.12.2014 г.) «Об утверждении профессионального стандарта «Педагог (педагогическая деятельность в сфере дошкольного, начального общего, основного общего, среднего общего образования) (воспитатель, учитель)»</a:t>
            </a:r>
            <a:r>
              <a:rPr lang="ru-RU" sz="1700" dirty="0">
                <a:solidFill>
                  <a:srgbClr val="002060"/>
                </a:solidFill>
              </a:rPr>
              <a:t> </a:t>
            </a:r>
            <a:endParaRPr lang="ru-RU" sz="17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 организации и осуществления образовательной деятельности по основным общеобразовательным программам – образовательным программам начального общего, основного общего и среднего общего образования, утвержденный </a:t>
            </a:r>
            <a:r>
              <a:rPr lang="ru-RU" sz="1700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приказом Минпросвещения от 22.03.2021 № 115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7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ФГОС начального общего образования, утвержденным </a:t>
            </a:r>
            <a:r>
              <a:rPr lang="ru-RU" sz="1700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приказом Минпросвещения от 31.05.2021 № 286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7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ФГОС основного общего образования, утвержденным </a:t>
            </a:r>
            <a:r>
              <a:rPr lang="ru-RU" sz="1700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приказом Минпросвещения от 31.05.2021 № 287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7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ФГОС начального общего образования, утвержденным </a:t>
            </a:r>
            <a:r>
              <a:rPr lang="ru-RU" sz="1700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приказом Минобрнауки от 06.10.2009 № 373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7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ФГОС основного общего образования, утвержденным </a:t>
            </a:r>
            <a:r>
              <a:rPr lang="ru-RU" sz="1700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приказом Минобрнауки от 17.12.2010 № 1897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7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ФГОС среднего общего образования, утвержденным </a:t>
            </a:r>
            <a:r>
              <a:rPr lang="ru-RU" sz="1700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приказом Минобрнауки от 17.05.2012 № 413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7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 проведения самообследования в образовательной организации, утвержденный </a:t>
            </a:r>
            <a:r>
              <a:rPr lang="ru-RU" sz="1700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приказом Минобрнауки от 14.06.2013 № 462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7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700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приказ Минобрнауки от 10.12.2013 № 1324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«Об утверждении показателей деятельности образовательной организации, подлежащей самообследованию»;</a:t>
            </a:r>
            <a:endParaRPr lang="ru-RU" sz="17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 2.4.3648-20 «Санитарно-эпидемиологические требования к организациям воспитания и обучения, отдыха и оздоровления детей и молодежи», утвержденные </a:t>
            </a:r>
            <a:r>
              <a:rPr lang="ru-RU" sz="1700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постановлением главного санитарного врача от 28.09.2020 № 28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7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СанПиН 1.2.3685-21 «Гигиенические нормативы и требования к обеспечению безопасности и (или) безвредности для человека факторов среды обитания», утвержденные </a:t>
            </a:r>
            <a:r>
              <a:rPr lang="ru-RU" sz="1700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постановлением главного санитарного врача от 28.01.2021 № 2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7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Google Shape;107;p2">
            <a:extLst>
              <a:ext uri="{FF2B5EF4-FFF2-40B4-BE49-F238E27FC236}">
                <a16:creationId xmlns:a16="http://schemas.microsoft.com/office/drawing/2014/main" id="{03FEE942-2451-0B8A-B7A3-B4A92AFCB7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48638"/>
            <a:ext cx="10515600" cy="249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cap="none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СОВРМЕННЫЕ НОРМАТИВНО- ПРАВОВЫЕ ОСНОВЫ ОРГАНИЗАЦИИ ПО ВСОКО</a:t>
            </a:r>
            <a:endParaRPr sz="1800" b="1" dirty="0">
              <a:solidFill>
                <a:srgbClr val="C00000"/>
              </a:solidFill>
              <a:latin typeface="Times New Roman" panose="02020603050405020304" pitchFamily="18" charset="0"/>
              <a:ea typeface="Roboto"/>
              <a:cs typeface="Times New Roman" panose="02020603050405020304" pitchFamily="18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92113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A2BE265-C8D0-4120-0D10-7EDB8A05B9CB}"/>
              </a:ext>
            </a:extLst>
          </p:cNvPr>
          <p:cNvSpPr txBox="1"/>
          <p:nvPr/>
        </p:nvSpPr>
        <p:spPr>
          <a:xfrm>
            <a:off x="383356" y="1177734"/>
            <a:ext cx="11142483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i="0" dirty="0">
                <a:solidFill>
                  <a:srgbClr val="C00000"/>
                </a:solidFill>
                <a:effectLst/>
                <a:latin typeface="TimesNewRomanPS-BoldMT"/>
              </a:rPr>
              <a:t>Статья 2 Федерального Закона № 273-ФЗ «Об образовании в Российской Федерации»</a:t>
            </a:r>
            <a:br>
              <a:rPr lang="ru-RU" sz="1800" b="1" i="0" dirty="0">
                <a:solidFill>
                  <a:srgbClr val="C00000"/>
                </a:solidFill>
                <a:effectLst/>
                <a:latin typeface="TimesNewRomanPS-BoldMT"/>
              </a:rPr>
            </a:br>
            <a:r>
              <a:rPr lang="ru-RU" sz="1800" b="0" i="0" dirty="0">
                <a:solidFill>
                  <a:srgbClr val="7F7F7F"/>
                </a:solidFill>
                <a:effectLst/>
                <a:latin typeface="Wingdings-Regular"/>
              </a:rPr>
              <a:t> 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NewRomanPSMT"/>
              </a:rPr>
              <a:t>Определено понятие ФГОС: «совокупность обязательных требований к</a:t>
            </a:r>
            <a:r>
              <a:rPr lang="ru-RU" dirty="0">
                <a:solidFill>
                  <a:srgbClr val="000000"/>
                </a:solidFill>
                <a:latin typeface="TimesNewRomanPSMT"/>
              </a:rPr>
              <a:t> 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NewRomanPSMT"/>
              </a:rPr>
              <a:t>образованию определенного уровня и (или) к профессии, специальности и направлению подготовки, утвержденных федеральным органом исполнительной власти, осуществляющим функции по выработке государственной политики и нормативно-правовому регулированию в сфере образования».</a:t>
            </a:r>
            <a:br>
              <a:rPr lang="ru-RU" sz="1800" b="0" i="0" dirty="0">
                <a:solidFill>
                  <a:srgbClr val="000000"/>
                </a:solidFill>
                <a:effectLst/>
                <a:latin typeface="TimesNewRomanPSMT"/>
              </a:rPr>
            </a:br>
            <a:r>
              <a:rPr lang="ru-RU" sz="1800" b="1" i="0" dirty="0">
                <a:solidFill>
                  <a:srgbClr val="C00000"/>
                </a:solidFill>
                <a:effectLst/>
                <a:latin typeface="TimesNewRomanPS-BoldMT"/>
              </a:rPr>
              <a:t>В статье 11. «Федеральные государственные образовательные стандарты и федеральные государственные требования. Образовательные стандарты» определены цель и структура требований:</a:t>
            </a:r>
            <a:br>
              <a:rPr lang="ru-RU" sz="1800" b="1" i="0" dirty="0">
                <a:solidFill>
                  <a:srgbClr val="C00000"/>
                </a:solidFill>
                <a:effectLst/>
                <a:latin typeface="TimesNewRomanPS-BoldMT"/>
              </a:rPr>
            </a:br>
            <a:r>
              <a:rPr lang="ru-RU" sz="1800" b="0" i="0" dirty="0">
                <a:solidFill>
                  <a:srgbClr val="7F7F7F"/>
                </a:solidFill>
                <a:effectLst/>
                <a:latin typeface="Wingdings-Regular"/>
              </a:rPr>
              <a:t> 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NewRomanPSMT"/>
              </a:rPr>
              <a:t>«1. Федеральные государственные образовательные стандарты и федеральные государственные требования обеспечивают:</a:t>
            </a:r>
            <a:br>
              <a:rPr lang="ru-RU" sz="1800" b="0" i="0" dirty="0">
                <a:solidFill>
                  <a:srgbClr val="000000"/>
                </a:solidFill>
                <a:effectLst/>
                <a:latin typeface="TimesNewRomanPSMT"/>
              </a:rPr>
            </a:br>
            <a:r>
              <a:rPr lang="ru-RU" sz="1800" b="0" i="0" dirty="0">
                <a:solidFill>
                  <a:srgbClr val="7F7F7F"/>
                </a:solidFill>
                <a:effectLst/>
                <a:latin typeface="Wingdings-Regular"/>
              </a:rPr>
              <a:t> 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NewRomanPSMT"/>
              </a:rPr>
              <a:t>1) единство образовательного пространства Российской Федерации;</a:t>
            </a:r>
            <a:br>
              <a:rPr lang="ru-RU" sz="1800" b="0" i="0" dirty="0">
                <a:solidFill>
                  <a:srgbClr val="000000"/>
                </a:solidFill>
                <a:effectLst/>
                <a:latin typeface="TimesNewRomanPSMT"/>
              </a:rPr>
            </a:br>
            <a:r>
              <a:rPr lang="ru-RU" sz="1800" b="0" i="0" dirty="0">
                <a:solidFill>
                  <a:srgbClr val="7F7F7F"/>
                </a:solidFill>
                <a:effectLst/>
                <a:latin typeface="Wingdings-Regular"/>
              </a:rPr>
              <a:t> 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NewRomanPSMT"/>
              </a:rPr>
              <a:t>2) преемственность основных образовательных программ;</a:t>
            </a:r>
            <a:br>
              <a:rPr lang="ru-RU" sz="1800" b="0" i="0" dirty="0">
                <a:solidFill>
                  <a:srgbClr val="000000"/>
                </a:solidFill>
                <a:effectLst/>
                <a:latin typeface="TimesNewRomanPSMT"/>
              </a:rPr>
            </a:br>
            <a:r>
              <a:rPr lang="ru-RU" sz="1800" b="0" i="0" dirty="0">
                <a:solidFill>
                  <a:srgbClr val="7F7F7F"/>
                </a:solidFill>
                <a:effectLst/>
                <a:latin typeface="Wingdings-Regular"/>
              </a:rPr>
              <a:t> 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NewRomanPSMT"/>
              </a:rPr>
              <a:t>3) вариативность содержания образовательных программ соответствующего уровня образования, возможность формирования образовательных программ различных уровня сложности и направленности с учетом образовательных потребностей и способностей обучающихся;</a:t>
            </a:r>
            <a:br>
              <a:rPr lang="ru-RU" sz="1800" b="0" i="0" dirty="0">
                <a:solidFill>
                  <a:srgbClr val="000000"/>
                </a:solidFill>
                <a:effectLst/>
                <a:latin typeface="TimesNewRomanPSMT"/>
              </a:rPr>
            </a:br>
            <a:r>
              <a:rPr lang="ru-RU" sz="1800" b="0" i="0" dirty="0">
                <a:solidFill>
                  <a:srgbClr val="7F7F7F"/>
                </a:solidFill>
                <a:effectLst/>
                <a:latin typeface="Wingdings-Regular"/>
              </a:rPr>
              <a:t> 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NewRomanPSMT"/>
              </a:rPr>
              <a:t>4) </a:t>
            </a:r>
            <a:r>
              <a:rPr lang="ru-RU" sz="1800" b="1" i="0" dirty="0">
                <a:solidFill>
                  <a:srgbClr val="0070C0"/>
                </a:solidFill>
                <a:effectLst/>
                <a:latin typeface="TimesNewRomanPS-BoldMT"/>
              </a:rPr>
              <a:t>государственные гарантии уровня и качества образования на основе единства обязательных требований к условиям реализации основных образовательных программ и результатам их освоения.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6" name="Google Shape;107;p2">
            <a:extLst>
              <a:ext uri="{FF2B5EF4-FFF2-40B4-BE49-F238E27FC236}">
                <a16:creationId xmlns:a16="http://schemas.microsoft.com/office/drawing/2014/main" id="{AD6220D1-B6C1-A792-BF2E-ACCDFA852E85}"/>
              </a:ext>
            </a:extLst>
          </p:cNvPr>
          <p:cNvSpPr txBox="1">
            <a:spLocks/>
          </p:cNvSpPr>
          <p:nvPr/>
        </p:nvSpPr>
        <p:spPr>
          <a:xfrm>
            <a:off x="838200" y="348638"/>
            <a:ext cx="10515600" cy="24929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СОВРМЕННЫЕ НОРМАТИВНО- ПРАВОВЫЕ ОСНОВЫ ОРГАНИЗАЦИИ ПО ВСОКО</a:t>
            </a:r>
            <a:endParaRPr lang="ru-RU" sz="1800" b="1" dirty="0">
              <a:solidFill>
                <a:srgbClr val="C00000"/>
              </a:solidFill>
              <a:latin typeface="Times New Roman" panose="02020603050405020304" pitchFamily="18" charset="0"/>
              <a:ea typeface="Roboto"/>
              <a:cs typeface="Times New Roman" panose="02020603050405020304" pitchFamily="18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566896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D62F45-A6F4-C14F-F252-EF1595010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5774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29.12.2012 N 273-ФЗ (ред. от 08.12.2020) "Об образовании в Российской Федерации" (с изм. и доп., вступ. в силу с 01.01.2021)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592058-CC20-727A-AF1E-03F2413D2444}"/>
              </a:ext>
            </a:extLst>
          </p:cNvPr>
          <p:cNvSpPr txBox="1"/>
          <p:nvPr/>
        </p:nvSpPr>
        <p:spPr>
          <a:xfrm>
            <a:off x="1084082" y="1401355"/>
            <a:ext cx="984158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</a:rPr>
              <a:t>Статья 28. Компетенция, права, обязанности и ответственность образовательной организации 1. Образовательная организация обладает автономией, под которой понимается самостоятельность в осуществлении образовательной, научной, административной, финансово-экономической деятельности, разработке и принятии локальных нормативных актов в соответствии с настоящим Федеральным законом, иными нормативными правовыми актами Российской Федерации и уставом образовательной организации. 2. Образовательные организации свободны в определении содержания образования, выборе учебно-методического обеспечения, образовательных технологий по реализуемым ими образовательным программам. </a:t>
            </a:r>
          </a:p>
          <a:p>
            <a:r>
              <a:rPr lang="ru-RU" sz="2000" dirty="0">
                <a:solidFill>
                  <a:srgbClr val="00B050"/>
                </a:solidFill>
              </a:rPr>
              <a:t>П. 3. К компетенции образовательной организации в установленной сфере деятельности относятся:</a:t>
            </a:r>
          </a:p>
          <a:p>
            <a:r>
              <a:rPr lang="ru-RU" sz="2000" dirty="0">
                <a:solidFill>
                  <a:srgbClr val="00B050"/>
                </a:solidFill>
              </a:rPr>
              <a:t>…..</a:t>
            </a:r>
          </a:p>
          <a:p>
            <a:r>
              <a:rPr lang="ru-RU" sz="2000" dirty="0">
                <a:solidFill>
                  <a:srgbClr val="FF0000"/>
                </a:solidFill>
              </a:rPr>
              <a:t>13) проведение самообследования, обеспечение функционирования внутренней системы оценки качества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301243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01258CE-4344-9531-0E1B-EE86643EDD67}"/>
              </a:ext>
            </a:extLst>
          </p:cNvPr>
          <p:cNvSpPr txBox="1"/>
          <p:nvPr/>
        </p:nvSpPr>
        <p:spPr>
          <a:xfrm>
            <a:off x="1837440" y="1878241"/>
            <a:ext cx="105155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№ 273-ФЗ «Об образовании в Российской Федерации»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Google Shape;107;p2">
            <a:extLst>
              <a:ext uri="{FF2B5EF4-FFF2-40B4-BE49-F238E27FC236}">
                <a16:creationId xmlns:a16="http://schemas.microsoft.com/office/drawing/2014/main" id="{B24D5DBC-A268-CFCE-07BA-00B2D2B12630}"/>
              </a:ext>
            </a:extLst>
          </p:cNvPr>
          <p:cNvSpPr txBox="1">
            <a:spLocks/>
          </p:cNvSpPr>
          <p:nvPr/>
        </p:nvSpPr>
        <p:spPr>
          <a:xfrm>
            <a:off x="838200" y="348638"/>
            <a:ext cx="10515600" cy="24929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СОВРМЕННЫЕ НОРМАТИВНО- ПРАВОВЫЕ ОСНОВЫ ОРГАНИЗАЦИИ ПО ВСОКО</a:t>
            </a:r>
            <a:endParaRPr lang="ru-RU" sz="1800" b="1" dirty="0">
              <a:solidFill>
                <a:srgbClr val="C00000"/>
              </a:solidFill>
              <a:latin typeface="Times New Roman" panose="02020603050405020304" pitchFamily="18" charset="0"/>
              <a:ea typeface="Roboto"/>
              <a:cs typeface="Times New Roman" panose="02020603050405020304" pitchFamily="18" charset="0"/>
              <a:sym typeface="Roboto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9C969E-07DA-9447-C878-CD603AF284F4}"/>
              </a:ext>
            </a:extLst>
          </p:cNvPr>
          <p:cNvSpPr txBox="1"/>
          <p:nvPr/>
        </p:nvSpPr>
        <p:spPr>
          <a:xfrm>
            <a:off x="1121003" y="2288113"/>
            <a:ext cx="96067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определяет правовой статус педагогических работников, предоставляет им свободу преподавания, которая реализуется через свободный выбор форм, средств и методов обучения и воспитания, разработку авторских методов и программ, участие в творческой,</a:t>
            </a:r>
            <a:b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исследовательской, экспериментальной деятельности.</a:t>
            </a:r>
            <a:b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i="0" dirty="0">
                <a:solidFill>
                  <a:srgbClr val="7F7F7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 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широкий круг прав и свобод предоставленный учителю в свою очередь </a:t>
            </a:r>
            <a:r>
              <a:rPr lang="ru-RU" sz="18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увеличивает меру его ответственности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выбранные формы, средства, методы должны в полной мере </a:t>
            </a:r>
            <a:r>
              <a:rPr lang="ru-RU" sz="18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«обеспечивать полном объеме реализацию основных образовательных программ», «обеспечивать высокое качество образования», «развивать у обучающихся познавательную</a:t>
            </a:r>
            <a:br>
              <a:rPr lang="ru-RU" sz="18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активность, самостоятельность, инициативу, творческие способности, способность к труду и жизни в условиях современного мира».</a:t>
            </a:r>
            <a:b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i="0" dirty="0">
                <a:solidFill>
                  <a:srgbClr val="7F7F7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 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№ 273-ФЗ «Об образовании в Российской Федерации» определяет понятие </a:t>
            </a:r>
            <a:r>
              <a:rPr lang="ru-RU" sz="1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«качество образования» 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статье 2 п. 29.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426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FF094E1-D4A4-DF4D-8952-F99A7C9A0ACA}"/>
              </a:ext>
            </a:extLst>
          </p:cNvPr>
          <p:cNvSpPr txBox="1"/>
          <p:nvPr/>
        </p:nvSpPr>
        <p:spPr>
          <a:xfrm>
            <a:off x="744718" y="1080016"/>
            <a:ext cx="11217897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NewRomanPSMT"/>
                <a:ea typeface="+mn-ea"/>
                <a:cs typeface="+mn-cs"/>
              </a:rPr>
              <a:t>Приказ Минтруда России от 18.10.2013 г. № 544н (с изм. От 25.12.2014 г.) «Об утверждении профессионального стандарта «Педагог (педагогическая деятельность в сфере дошкольного,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NewRomanPSMT"/>
                <a:ea typeface="+mn-ea"/>
                <a:cs typeface="+mn-cs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NewRomanPSMT"/>
                <a:ea typeface="+mn-ea"/>
                <a:cs typeface="+mn-cs"/>
              </a:rPr>
              <a:t>начального общего, основного общего, среднего общего образования) (воспитатель, учитель)», в котором трудовые функции, необходимые умения и необходимые знания педагога должны обеспечивать достижение современного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NewRomanPSMT"/>
                <a:ea typeface="+mn-ea"/>
                <a:cs typeface="+mn-cs"/>
              </a:rPr>
              <a:t>качества образования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NewRomanPSMT"/>
                <a:ea typeface="+mn-ea"/>
                <a:cs typeface="+mn-cs"/>
              </a:rPr>
              <a:t>разным категориям обучающихся.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NewRomanPSMT"/>
                <a:ea typeface="+mn-ea"/>
                <a:cs typeface="+mn-cs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Wingdings-Regular"/>
                <a:ea typeface="+mn-ea"/>
                <a:cs typeface="+mn-cs"/>
              </a:rPr>
              <a:t>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NewRomanPSMT"/>
                <a:ea typeface="+mn-ea"/>
                <a:cs typeface="+mn-cs"/>
              </a:rPr>
              <a:t>При этом в образовательной организации должна функционировать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NewRomanPSMT"/>
                <a:ea typeface="+mn-ea"/>
                <a:cs typeface="+mn-cs"/>
              </a:rPr>
              <a:t>внутренняя система оценки качества образования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NewRomanPSMT"/>
                <a:ea typeface="+mn-ea"/>
                <a:cs typeface="+mn-cs"/>
              </a:rPr>
              <a:t>.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Google Shape;107;p2">
            <a:extLst>
              <a:ext uri="{FF2B5EF4-FFF2-40B4-BE49-F238E27FC236}">
                <a16:creationId xmlns:a16="http://schemas.microsoft.com/office/drawing/2014/main" id="{F25A0BD4-186C-9620-709D-750787377E09}"/>
              </a:ext>
            </a:extLst>
          </p:cNvPr>
          <p:cNvSpPr txBox="1">
            <a:spLocks/>
          </p:cNvSpPr>
          <p:nvPr/>
        </p:nvSpPr>
        <p:spPr>
          <a:xfrm>
            <a:off x="838200" y="348638"/>
            <a:ext cx="10515600" cy="24929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СОВРМЕННЫЕ НОРМАТИВНО- ПРАВОВЫЕ ОСНОВЫ ОРГАНИЗАЦИИ ПО ВСОКО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Roboto"/>
              <a:cs typeface="Times New Roman" panose="02020603050405020304" pitchFamily="18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106747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>
            <a:extLst>
              <a:ext uri="{FF2B5EF4-FFF2-40B4-BE49-F238E27FC236}">
                <a16:creationId xmlns:a16="http://schemas.microsoft.com/office/drawing/2014/main" id="{2EFD53FA-7940-A2DF-0CE4-ED77A10BE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746" y="697506"/>
            <a:ext cx="4522509" cy="5462987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9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 ВСОКО </a:t>
            </a:r>
            <a:r>
              <a:rPr lang="ru-RU" sz="1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900" b="1" u="sng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получение и распространение достоверной информации</a:t>
            </a:r>
            <a:r>
              <a:rPr lang="ru-RU" sz="19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 состоянии и результатах образовательной деятельности, о степени соответствия ФГОС, тенденциях изменения качества общего образования, дополнительного образования обучающихся и причинах, влияющих на его уровень, для формирования основы принятия управленческих решений администрацией школы для дальнейшего развития ОО</a:t>
            </a:r>
            <a:endParaRPr lang="ru-RU" sz="19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altLang="ru-RU" sz="19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kumimoji="0" lang="ru-RU" altLang="ru-RU" sz="1900" b="1" u="sng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епрерывное</a:t>
            </a:r>
            <a:r>
              <a:rPr kumimoji="0" lang="ru-RU" altLang="ru-RU" sz="1900" b="0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9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отслеживание и оценка динамики</a:t>
            </a:r>
            <a:r>
              <a:rPr kumimoji="0" lang="ru-RU" altLang="ru-RU" sz="1900" b="0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образовательных услуг (сбор, обобщение, анализ информации, основных показателей функционирования системы образования</a:t>
            </a:r>
          </a:p>
          <a:p>
            <a:pPr marL="109537" marR="0" lvl="0" indent="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2DA2BF"/>
              </a:buClr>
              <a:buSzPct val="68000"/>
              <a:buNone/>
              <a:tabLst/>
              <a:defRPr/>
            </a:pPr>
            <a:r>
              <a:rPr kumimoji="0" lang="ru-RU" altLang="ru-RU" sz="19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всем участникам образовательного процесса и общественности достоверной информации о качестве образования</a:t>
            </a:r>
            <a:r>
              <a:rPr kumimoji="0" lang="ru-RU" altLang="ru-RU" sz="1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1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A45F5483-E3B5-0227-FA8C-E5D175BAF1EA}"/>
              </a:ext>
            </a:extLst>
          </p:cNvPr>
          <p:cNvSpPr/>
          <p:nvPr/>
        </p:nvSpPr>
        <p:spPr>
          <a:xfrm>
            <a:off x="4916078" y="3169760"/>
            <a:ext cx="1819373" cy="10086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</p:txBody>
      </p:sp>
      <p:sp>
        <p:nvSpPr>
          <p:cNvPr id="9" name="Заголовок 4">
            <a:extLst>
              <a:ext uri="{FF2B5EF4-FFF2-40B4-BE49-F238E27FC236}">
                <a16:creationId xmlns:a16="http://schemas.microsoft.com/office/drawing/2014/main" id="{32871627-1050-98A7-62E4-449E5DA6EB39}"/>
              </a:ext>
            </a:extLst>
          </p:cNvPr>
          <p:cNvSpPr txBox="1">
            <a:spLocks/>
          </p:cNvSpPr>
          <p:nvPr/>
        </p:nvSpPr>
        <p:spPr>
          <a:xfrm>
            <a:off x="6919275" y="517688"/>
            <a:ext cx="4856376" cy="66066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 </a:t>
            </a: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единого подхода 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оценке качества образования в ОО 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0" name="Заголовок 4">
            <a:extLst>
              <a:ext uri="{FF2B5EF4-FFF2-40B4-BE49-F238E27FC236}">
                <a16:creationId xmlns:a16="http://schemas.microsoft.com/office/drawing/2014/main" id="{F25684A3-0006-D80B-7E6B-6B2BA940E570}"/>
              </a:ext>
            </a:extLst>
          </p:cNvPr>
          <p:cNvSpPr txBox="1">
            <a:spLocks/>
          </p:cNvSpPr>
          <p:nvPr/>
        </p:nvSpPr>
        <p:spPr>
          <a:xfrm>
            <a:off x="6919274" y="1358244"/>
            <a:ext cx="4856375" cy="66066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получение </a:t>
            </a: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объективной информации о качестве образовательного процесса 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1" name="Заголовок 4">
            <a:extLst>
              <a:ext uri="{FF2B5EF4-FFF2-40B4-BE49-F238E27FC236}">
                <a16:creationId xmlns:a16="http://schemas.microsoft.com/office/drawing/2014/main" id="{9AB37776-4BC0-93F3-CFF5-7599D303D07A}"/>
              </a:ext>
            </a:extLst>
          </p:cNvPr>
          <p:cNvSpPr txBox="1">
            <a:spLocks/>
          </p:cNvSpPr>
          <p:nvPr/>
        </p:nvSpPr>
        <p:spPr>
          <a:xfrm>
            <a:off x="6919274" y="2281287"/>
            <a:ext cx="4856375" cy="66066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 </a:t>
            </a: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степени соответствия условий 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осуществления образовательного процесса </a:t>
            </a: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государственным требованиям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2" name="Заголовок 4">
            <a:extLst>
              <a:ext uri="{FF2B5EF4-FFF2-40B4-BE49-F238E27FC236}">
                <a16:creationId xmlns:a16="http://schemas.microsoft.com/office/drawing/2014/main" id="{6B8CE62E-6AAD-D5FE-ECB8-C55B30C56C40}"/>
              </a:ext>
            </a:extLst>
          </p:cNvPr>
          <p:cNvSpPr txBox="1">
            <a:spLocks/>
          </p:cNvSpPr>
          <p:nvPr/>
        </p:nvSpPr>
        <p:spPr>
          <a:xfrm>
            <a:off x="6919274" y="3107699"/>
            <a:ext cx="4856375" cy="94347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выявление </a:t>
            </a: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факторов, влияющих на повышение качества образования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принятие обоснованных управленческих 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решений по повышению качества образования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3" name="Заголовок 4">
            <a:extLst>
              <a:ext uri="{FF2B5EF4-FFF2-40B4-BE49-F238E27FC236}">
                <a16:creationId xmlns:a16="http://schemas.microsoft.com/office/drawing/2014/main" id="{84F5FE32-1801-7596-C9AC-1F8387914590}"/>
              </a:ext>
            </a:extLst>
          </p:cNvPr>
          <p:cNvSpPr txBox="1">
            <a:spLocks/>
          </p:cNvSpPr>
          <p:nvPr/>
        </p:nvSpPr>
        <p:spPr>
          <a:xfrm>
            <a:off x="6919274" y="4178428"/>
            <a:ext cx="4856375" cy="94347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 </a:t>
            </a: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вертикали в оценке качества образования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за счет интеграции ВСОКО ОО с муниципальной и региональной моделью системы оценки качества образования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4" name="Заголовок 4">
            <a:extLst>
              <a:ext uri="{FF2B5EF4-FFF2-40B4-BE49-F238E27FC236}">
                <a16:creationId xmlns:a16="http://schemas.microsoft.com/office/drawing/2014/main" id="{26CBF917-A61A-7E54-D9BE-5FA0D9BDDCB0}"/>
              </a:ext>
            </a:extLst>
          </p:cNvPr>
          <p:cNvSpPr txBox="1">
            <a:spLocks/>
          </p:cNvSpPr>
          <p:nvPr/>
        </p:nvSpPr>
        <p:spPr>
          <a:xfrm>
            <a:off x="6919273" y="5339579"/>
            <a:ext cx="4856375" cy="82091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информационное, аналитическое и экспертное обеспечение мониторинга ОО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15" name="Google Shape;107;p2">
            <a:extLst>
              <a:ext uri="{FF2B5EF4-FFF2-40B4-BE49-F238E27FC236}">
                <a16:creationId xmlns:a16="http://schemas.microsoft.com/office/drawing/2014/main" id="{06ECF408-CDE8-FB31-B7BC-FD47AB1AEDB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48638"/>
            <a:ext cx="3762080" cy="249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cap="none" dirty="0">
                <a:solidFill>
                  <a:srgbClr val="C00000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rPr>
              <a:t>ЦЕЛИ И ЗАДАЧИ ВСОКО</a:t>
            </a:r>
            <a:endParaRPr sz="1800" b="1" dirty="0">
              <a:solidFill>
                <a:srgbClr val="C00000"/>
              </a:solidFill>
              <a:latin typeface="Times New Roman" panose="02020603050405020304" pitchFamily="18" charset="0"/>
              <a:ea typeface="Roboto"/>
              <a:cs typeface="Times New Roman" panose="02020603050405020304" pitchFamily="18" charset="0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726710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8AD25A6-294A-F265-B389-12D771AB6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9080" y="3642721"/>
            <a:ext cx="5524894" cy="1593131"/>
          </a:xfrm>
          <a:solidFill>
            <a:srgbClr val="0070C0"/>
          </a:solidFill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just">
              <a:lnSpc>
                <a:spcPts val="1500"/>
              </a:lnSpc>
              <a:spcAft>
                <a:spcPts val="750"/>
              </a:spcAft>
            </a:pPr>
            <a:endParaRPr lang="ru-RU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Качество образовательных результатов;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2.Качество образовательного процесса;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3.Качество условий.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323CC6-C48B-8611-A09A-C7FC7B17AC67}"/>
              </a:ext>
            </a:extLst>
          </p:cNvPr>
          <p:cNvSpPr txBox="1"/>
          <p:nvPr/>
        </p:nvSpPr>
        <p:spPr>
          <a:xfrm>
            <a:off x="238026" y="681037"/>
            <a:ext cx="6094428" cy="3239348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обеспечение качества образования</a:t>
            </a:r>
            <a:r>
              <a:rPr lang="ru-RU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 удовлетворение потребности в получении качественного образования со стороны всех субъектов образования;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sz="1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сбор информации о системе образования</a:t>
            </a:r>
            <a:r>
              <a:rPr lang="ru-RU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обработка, систематизация и хранение полученной информации, 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1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непрерывный системный анализ состояния и перспектив развития образования,</a:t>
            </a:r>
            <a:r>
              <a:rPr lang="ru-RU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выполненный на основе указанной информации;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экспертиза, диагностика</a:t>
            </a:r>
            <a:r>
              <a:rPr lang="ru-RU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1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оценка и прогноз основных тенденций развития </a:t>
            </a:r>
            <a:r>
              <a:rPr lang="ru-RU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школы;</a:t>
            </a:r>
            <a:endParaRPr lang="ru-RU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информационное </a:t>
            </a:r>
            <a:r>
              <a:rPr lang="ru-RU" sz="16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обеспечение управленческих решений</a:t>
            </a:r>
            <a:r>
              <a:rPr lang="ru-RU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 проблемам повышения качества образования.</a:t>
            </a:r>
            <a:endParaRPr lang="ru-RU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500"/>
              </a:lnSpc>
              <a:spcAft>
                <a:spcPts val="750"/>
              </a:spcAft>
            </a:pPr>
            <a:endParaRPr lang="ru-RU" sz="1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Google Shape;107;p2">
            <a:extLst>
              <a:ext uri="{FF2B5EF4-FFF2-40B4-BE49-F238E27FC236}">
                <a16:creationId xmlns:a16="http://schemas.microsoft.com/office/drawing/2014/main" id="{D5677D57-0D57-65B4-52FE-67FFC9C80B8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8157" y="386084"/>
            <a:ext cx="4223208" cy="294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 функции ВСОКО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Google Shape;107;p2">
            <a:extLst>
              <a:ext uri="{FF2B5EF4-FFF2-40B4-BE49-F238E27FC236}">
                <a16:creationId xmlns:a16="http://schemas.microsoft.com/office/drawing/2014/main" id="{DFC2F189-B551-CCD2-6713-15AFEC466993}"/>
              </a:ext>
            </a:extLst>
          </p:cNvPr>
          <p:cNvSpPr txBox="1">
            <a:spLocks/>
          </p:cNvSpPr>
          <p:nvPr/>
        </p:nvSpPr>
        <p:spPr>
          <a:xfrm>
            <a:off x="7127057" y="3134047"/>
            <a:ext cx="4223208" cy="29495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ts val="1500"/>
              </a:lnSpc>
              <a:spcAft>
                <a:spcPts val="750"/>
              </a:spcAft>
            </a:pP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Объекты оценки ВСОКО:</a:t>
            </a:r>
            <a:endParaRPr lang="ru-RU" sz="28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9873F1-94F5-F6C5-2099-1518A12FE76C}"/>
              </a:ext>
            </a:extLst>
          </p:cNvPr>
          <p:cNvSpPr txBox="1"/>
          <p:nvPr/>
        </p:nvSpPr>
        <p:spPr>
          <a:xfrm>
            <a:off x="426562" y="5530378"/>
            <a:ext cx="11620893" cy="675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spcAft>
                <a:spcPts val="750"/>
              </a:spcAft>
            </a:pPr>
            <a:r>
              <a:rPr lang="ru-RU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ВСОКО предусматривает выстроенную систему мониторинга: качества результатов образования, качества реализации образовательного процесса, качества условий осуществления образовательной деятельности; эффективность управления ОО.</a:t>
            </a:r>
            <a:endParaRPr lang="ru-RU" b="1" i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7183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1864</Words>
  <Application>Microsoft Office PowerPoint</Application>
  <PresentationFormat>Широкоэкранный</PresentationFormat>
  <Paragraphs>170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Arial</vt:lpstr>
      <vt:lpstr>Calibri</vt:lpstr>
      <vt:lpstr>Calibri Light</vt:lpstr>
      <vt:lpstr>Georgia</vt:lpstr>
      <vt:lpstr>Symbol</vt:lpstr>
      <vt:lpstr>Times New Roman</vt:lpstr>
      <vt:lpstr>TimesNewRomanPS-BoldMT</vt:lpstr>
      <vt:lpstr>TimesNewRomanPSMT</vt:lpstr>
      <vt:lpstr>Wingdings-Regular</vt:lpstr>
      <vt:lpstr>Тема Office</vt:lpstr>
      <vt:lpstr>Презентация PowerPoint</vt:lpstr>
      <vt:lpstr>Качественное образование</vt:lpstr>
      <vt:lpstr>СОВРМЕННЫЕ НОРМАТИВНО- ПРАВОВЫЕ ОСНОВЫ ОРГАНИЗАЦИИ ПО ВСОКО</vt:lpstr>
      <vt:lpstr>Презентация PowerPoint</vt:lpstr>
      <vt:lpstr>Федеральный закон от 29.12.2012 N 273-ФЗ (ред. от 08.12.2020) "Об образовании в Российской Федерации" (с изм. и доп., вступ. в силу с 01.01.2021) </vt:lpstr>
      <vt:lpstr>Презентация PowerPoint</vt:lpstr>
      <vt:lpstr>Презентация PowerPoint</vt:lpstr>
      <vt:lpstr>ЦЕЛИ И ЗАДАЧИ ВСОКО</vt:lpstr>
      <vt:lpstr>Основные функции ВСОКО:</vt:lpstr>
      <vt:lpstr>Качество образовательных результатов</vt:lpstr>
      <vt:lpstr>Качество образовательного процесса:</vt:lpstr>
      <vt:lpstr>Качество условий:</vt:lpstr>
      <vt:lpstr>ВШК и ВСОКО: вместе или врозь? </vt:lpstr>
      <vt:lpstr>Управленческий цикл:</vt:lpstr>
      <vt:lpstr>Задание:</vt:lpstr>
      <vt:lpstr>Дополнительные материалы:</vt:lpstr>
      <vt:lpstr>Пример: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Воронина</dc:creator>
  <cp:lastModifiedBy>Ольга Воронина</cp:lastModifiedBy>
  <cp:revision>8</cp:revision>
  <dcterms:created xsi:type="dcterms:W3CDTF">2022-10-20T18:42:52Z</dcterms:created>
  <dcterms:modified xsi:type="dcterms:W3CDTF">2022-10-24T11:44:18Z</dcterms:modified>
</cp:coreProperties>
</file>